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21"/>
  </p:notesMasterIdLst>
  <p:handoutMasterIdLst>
    <p:handoutMasterId r:id="rId22"/>
  </p:handoutMasterIdLst>
  <p:sldIdLst>
    <p:sldId id="256" r:id="rId7"/>
    <p:sldId id="271" r:id="rId8"/>
    <p:sldId id="273" r:id="rId9"/>
    <p:sldId id="257" r:id="rId10"/>
    <p:sldId id="258" r:id="rId11"/>
    <p:sldId id="262" r:id="rId12"/>
    <p:sldId id="263" r:id="rId13"/>
    <p:sldId id="260" r:id="rId14"/>
    <p:sldId id="264" r:id="rId15"/>
    <p:sldId id="267" r:id="rId16"/>
    <p:sldId id="266" r:id="rId17"/>
    <p:sldId id="269" r:id="rId18"/>
    <p:sldId id="270" r:id="rId19"/>
    <p:sldId id="268" r:id="rId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1"/>
    <p:restoredTop sz="61926"/>
  </p:normalViewPr>
  <p:slideViewPr>
    <p:cSldViewPr snapToGrid="0">
      <p:cViewPr varScale="1">
        <p:scale>
          <a:sx n="46" d="100"/>
          <a:sy n="46" d="100"/>
        </p:scale>
        <p:origin x="176" y="1112"/>
      </p:cViewPr>
      <p:guideLst>
        <p:guide orient="horz" pos="894"/>
        <p:guide pos="9120"/>
      </p:guideLst>
    </p:cSldViewPr>
  </p:slideViewPr>
  <p:notesTextViewPr>
    <p:cViewPr>
      <p:scale>
        <a:sx n="150" d="100"/>
        <a:sy n="150" d="100"/>
      </p:scale>
      <p:origin x="0" y="0"/>
    </p:cViewPr>
  </p:notesTextViewPr>
  <p:notesViewPr>
    <p:cSldViewPr snapToGrid="0">
      <p:cViewPr varScale="1">
        <p:scale>
          <a:sx n="137" d="100"/>
          <a:sy n="137" d="100"/>
        </p:scale>
        <p:origin x="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9625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r>
              <a:rPr lang="en-US" smtClean="0"/>
              <a:t>Chef Software, Inc</a:t>
            </a:r>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394636" y="4343399"/>
            <a:ext cx="6112042" cy="453109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8" name="Header Placeholder 1"/>
          <p:cNvSpPr>
            <a:spLocks noGrp="1"/>
          </p:cNvSpPr>
          <p:nvPr>
            <p:ph type="hdr" sz="quarter"/>
          </p:nvPr>
        </p:nvSpPr>
        <p:spPr>
          <a:xfrm>
            <a:off x="0" y="9625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r>
              <a:rPr lang="en-US" smtClean="0"/>
              <a:t>Elegant Tests</a:t>
            </a: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sldNum="0" ftr="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Elegant Tests.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00030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4259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us end with a discussion about the following topics.</a:t>
            </a:r>
          </a:p>
          <a:p>
            <a:endParaRPr lang="en-US" baseline="0" dirty="0" smtClean="0"/>
          </a:p>
          <a:p>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90714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continue let us stop for a moment answer </a:t>
            </a:r>
            <a:r>
              <a:rPr lang="en-US" baseline="0" smtClean="0"/>
              <a:t>any questions that anyone might have at this time.</a:t>
            </a:r>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5710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584459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8213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workshop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written unit tests to help describe the intended purpose of your recipes. Ideally I am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69871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 Then I would like it if everyone had a chance to introduce themselves.</a:t>
            </a:r>
          </a:p>
          <a:p>
            <a:endParaRPr lang="en-US" baseline="0" dirty="0" smtClean="0"/>
          </a:p>
          <a:p>
            <a:r>
              <a:rPr lang="en-US" baseline="0" dirty="0" smtClean="0"/>
              <a:t>Instructor Note: Often times with larger, in-person groups I prefer to have the individuals perform this introduction one-on-one. Having people leave their desks and greet as many people as they can during the time allotted. I often feel this works better as it removes the pressure from the single individual to introduce themselves in a way that is presenting themselves and not actually greeting people. When Online, I create a pre-defined order, announce that order, and then invite a person to speak, thank them when they are done.</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21672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this training is to teach you techniques that will combat the redundancy in your test suite and then extract those helpers into a </a:t>
            </a:r>
            <a:r>
              <a:rPr lang="en-US" baseline="0" smtClean="0"/>
              <a:t>Ruby gem.</a:t>
            </a:r>
          </a:p>
          <a:p>
            <a:endParaRPr lang="en-US" baseline="0" dirty="0" smtClean="0"/>
          </a:p>
          <a:p>
            <a:r>
              <a:rPr lang="en-US" baseline="0" dirty="0" smtClean="0"/>
              <a:t>Chef is built on top of Ruby. The testing tools built on top of RSpec. This means you have the power of a programming language at your disposal and we will have to keep a tight focus on the challenges and exercises presented in this content. </a:t>
            </a:r>
            <a:r>
              <a:rPr lang="en-US" dirty="0" smtClean="0"/>
              <a:t>During and throughout the content we will have discussion where we may have additional time to talk about many different topics but in this interest of time and popular opinion we may need to leave those discussions.</a:t>
            </a:r>
          </a:p>
          <a:p>
            <a:endParaRPr lang="en-US" dirty="0" smtClean="0"/>
          </a:p>
          <a:p>
            <a:r>
              <a:rPr lang="en-US" baseline="0" dirty="0" smtClean="0"/>
              <a:t>During the introductions you learned about the other individuals here in the course with you. They may have shared similar problems and domains. During the time that we are here respectfully reach out them so that you can continue the conversation, grow each others' knowledge, and become better professionals.</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80445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throughout this</a:t>
            </a:r>
            <a:r>
              <a:rPr lang="en-US" baseline="0" dirty="0" smtClean="0"/>
              <a:t> training I strongly encourage you to ask questions whenever you do not understand a topic, an acronym, concept, or software. By asking a question you better your learning and often times better the learning of those with you in this training. Asking questions is a sign of curiosity that we want to encourage and foster while we are here together.</a:t>
            </a:r>
          </a:p>
          <a:p>
            <a:endParaRPr lang="en-US" baseline="0" dirty="0" smtClean="0"/>
          </a:p>
          <a:p>
            <a:r>
              <a:rPr lang="en-US" baseline="0" dirty="0" smtClean="0"/>
              <a:t>This curiosity can also be employed by exploring the boundaries of the tools you are using and the language you are writing. The exercises and the labs we will perform will often lead you through examples that work from the beginning to the end. When you develop solutions it is rare that something works from the start all the way to the end. Errors and issues come up from typos or the incorrect usage of a command of the programming language. When you fall off the path it can often be hard to find your way back. Here, if you find yourself always on the correct path explore what happens when you step off of it, what you see, the error messages you are presented with, the new results you might find.</a:t>
            </a:r>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31634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content of this training has been</a:t>
            </a:r>
            <a:r>
              <a:rPr lang="en-US" baseline="0" dirty="0" smtClean="0"/>
              <a:t> designed in a way to emphasize this hands-on approach to the content. Together, we will perform exercises together that accomplish an understood objective. After that is done you will often emphasize an activity by performing a lab. The lab is designed to challenge your understanding and retention of the previously accomplished exercises. You can work through this labs on your own or in groups. After completing the labs we will all come together again to review the exercise. Finally, we will end each section with a discussion about the topics that we introduced. These discussions will often ask you to share your opinions, recent experiences, or previous experiences within this domain.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197126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a:t>
            </a:r>
            <a:r>
              <a:rPr lang="en-US" baseline="0" dirty="0" smtClean="0"/>
              <a:t> events for this training. Please take a moment to review this list to ensure that the topics listed here meet your expectations. Take a moment to note which topics are of most interest to you. Also note which topics are not present here on this list. We will discuss your thoughts at the end of the section.</a:t>
            </a:r>
            <a:endParaRPr lang="en-US" dirty="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90344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5" name="Header Placeholder 4"/>
          <p:cNvSpPr>
            <a:spLocks noGrp="1"/>
          </p:cNvSpPr>
          <p:nvPr>
            <p:ph type="hdr" sz="quarter" idx="11"/>
          </p:nvPr>
        </p:nvSpPr>
        <p:spPr/>
        <p:txBody>
          <a:bodyPr/>
          <a:lstStyle/>
          <a:p>
            <a:pPr>
              <a:defRPr/>
            </a:pPr>
            <a:r>
              <a:rPr lang="en-US" smtClean="0"/>
              <a:t>Elegant Tests</a:t>
            </a:r>
            <a:endParaRPr lang="en-US"/>
          </a:p>
        </p:txBody>
      </p:sp>
      <p:sp>
        <p:nvSpPr>
          <p:cNvPr id="7" name="Date Placeholder 6"/>
          <p:cNvSpPr>
            <a:spLocks noGrp="1"/>
          </p:cNvSpPr>
          <p:nvPr>
            <p:ph type="dt" idx="13"/>
          </p:nvPr>
        </p:nvSpPr>
        <p:spPr/>
        <p:txBody>
          <a:bodyPr/>
          <a:lstStyle/>
          <a:p>
            <a:pPr>
              <a:defRPr/>
            </a:pPr>
            <a:r>
              <a:rPr lang="en-US" smtClean="0"/>
              <a:t>Chef Software, Inc</a:t>
            </a:r>
            <a:endParaRPr lang="en-US" dirty="0"/>
          </a:p>
        </p:txBody>
      </p:sp>
    </p:spTree>
    <p:extLst>
      <p:ext uri="{BB962C8B-B14F-4D97-AF65-F5344CB8AC3E}">
        <p14:creationId xmlns:p14="http://schemas.microsoft.com/office/powerpoint/2010/main" val="2256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 Id="rId3"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pic>
        <p:nvPicPr>
          <p:cNvPr id="7" name="Picture 6" descr="chef.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Tree>
    <p:extLst>
      <p:ext uri="{BB962C8B-B14F-4D97-AF65-F5344CB8AC3E}">
        <p14:creationId xmlns:p14="http://schemas.microsoft.com/office/powerpoint/2010/main" val="952892369"/>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Elegant Tests</a:t>
            </a:r>
            <a:endParaRPr lang="en-US" dirty="0"/>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the Workstation</a:t>
            </a:r>
            <a:endParaRPr lang="en-US" dirty="0"/>
          </a:p>
        </p:txBody>
      </p:sp>
      <p:sp>
        <p:nvSpPr>
          <p:cNvPr id="3" name="Content Placeholder 2"/>
          <p:cNvSpPr>
            <a:spLocks noGrp="1"/>
          </p:cNvSpPr>
          <p:nvPr>
            <p:ph sz="quarter" idx="10"/>
          </p:nvPr>
        </p:nvSpPr>
        <p:spPr/>
        <p:txBody>
          <a:bodyPr/>
          <a:lstStyle/>
          <a:p>
            <a:r>
              <a:rPr lang="en-US" dirty="0"/>
              <a:t>The authenticity of host '54.209.164.144 (54.209.164.144)' can't be </a:t>
            </a:r>
            <a:r>
              <a:rPr lang="en-US" dirty="0" err="1"/>
              <a:t>established.RSA</a:t>
            </a:r>
            <a:r>
              <a:rPr lang="en-US" dirty="0"/>
              <a:t> key fingerprint is SHA256:tKoTsPbn6ER9BLThZqntXTxIYem3zV/</a:t>
            </a:r>
            <a:r>
              <a:rPr lang="en-US" dirty="0" err="1"/>
              <a:t>iTQWvhLrBIBQ.Are</a:t>
            </a:r>
            <a:r>
              <a:rPr lang="en-US" dirty="0"/>
              <a:t> you sure you want to continue connecting (yes/no</a:t>
            </a:r>
            <a:r>
              <a:rPr lang="en-US" dirty="0" smtClean="0"/>
              <a:t>)? </a:t>
            </a:r>
            <a:r>
              <a:rPr lang="en-US" b="1" dirty="0" smtClean="0"/>
              <a:t>yes</a:t>
            </a:r>
          </a:p>
          <a:p>
            <a:r>
              <a:rPr lang="en-US" dirty="0"/>
              <a:t>chef@54.209.164.144's password</a:t>
            </a:r>
            <a:r>
              <a:rPr lang="en-US" dirty="0" smtClean="0"/>
              <a:t>: </a:t>
            </a:r>
            <a:r>
              <a:rPr lang="en-US" b="1" dirty="0" smtClean="0"/>
              <a:t>PASSWORD</a:t>
            </a:r>
          </a:p>
          <a:p>
            <a:r>
              <a:rPr lang="en-US" dirty="0"/>
              <a:t>chef@ip-172-31-15-97 </a:t>
            </a:r>
            <a:r>
              <a:rPr lang="en-US"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74940755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6505185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topics are you most interested in learning?</a:t>
            </a:r>
          </a:p>
          <a:p>
            <a:endParaRPr lang="en-US" dirty="0"/>
          </a:p>
          <a:p>
            <a:r>
              <a:rPr lang="en-US" dirty="0" smtClean="0"/>
              <a:t>What topics are missing that you want to learn about?</a:t>
            </a:r>
            <a:endParaRPr lang="en-US" dirty="0"/>
          </a:p>
        </p:txBody>
      </p:sp>
    </p:spTree>
    <p:extLst>
      <p:ext uri="{BB962C8B-B14F-4D97-AF65-F5344CB8AC3E}">
        <p14:creationId xmlns:p14="http://schemas.microsoft.com/office/powerpoint/2010/main" val="22072864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208713494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82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Name</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Contact information</a:t>
            </a:r>
          </a:p>
          <a:p>
            <a:r>
              <a:rPr lang="en-US" sz="2800" dirty="0" smtClean="0"/>
              <a:t>Work History</a:t>
            </a:r>
          </a:p>
          <a:p>
            <a:r>
              <a:rPr lang="en-US" sz="2800" dirty="0" smtClean="0"/>
              <a:t>Witty Quotes</a:t>
            </a:r>
          </a:p>
          <a:p>
            <a:r>
              <a:rPr lang="en-US" sz="2800" dirty="0" smtClean="0"/>
              <a:t>Details you want to share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403140"/>
            <a:ext cx="7754083" cy="5815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Tree>
    <p:extLst>
      <p:ext uri="{BB962C8B-B14F-4D97-AF65-F5344CB8AC3E}">
        <p14:creationId xmlns:p14="http://schemas.microsoft.com/office/powerpoint/2010/main" val="1082287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02281364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Yourselves</a:t>
            </a:r>
            <a:endParaRPr lang="en-US" dirty="0"/>
          </a:p>
        </p:txBody>
      </p:sp>
      <p:sp>
        <p:nvSpPr>
          <p:cNvPr id="3" name="Text Placeholder 2"/>
          <p:cNvSpPr>
            <a:spLocks noGrp="1"/>
          </p:cNvSpPr>
          <p:nvPr>
            <p:ph type="body" sz="quarter" idx="12"/>
          </p:nvPr>
        </p:nvSpPr>
        <p:spPr>
          <a:xfrm>
            <a:off x="650040" y="1856199"/>
            <a:ext cx="14898624" cy="3067494"/>
          </a:xfrm>
        </p:spPr>
        <p:txBody>
          <a:bodyPr/>
          <a:lstStyle/>
          <a:p>
            <a:pPr marL="457200" indent="-457200">
              <a:buFont typeface="Arial"/>
              <a:buChar char="•"/>
            </a:pPr>
            <a:r>
              <a:rPr lang="en-US" dirty="0" smtClean="0"/>
              <a:t>Name</a:t>
            </a:r>
          </a:p>
          <a:p>
            <a:pPr marL="457200" indent="-457200">
              <a:buFont typeface="Arial"/>
              <a:buChar char="•"/>
            </a:pPr>
            <a:r>
              <a:rPr lang="en-US" dirty="0" smtClean="0"/>
              <a:t>Current Role</a:t>
            </a:r>
          </a:p>
          <a:p>
            <a:pPr marL="457200" indent="-457200">
              <a:buFont typeface="Arial"/>
              <a:buChar char="•"/>
            </a:pPr>
            <a:r>
              <a:rPr lang="en-US" dirty="0" smtClean="0"/>
              <a:t>Previous Roles / Background</a:t>
            </a:r>
          </a:p>
          <a:p>
            <a:pPr marL="457200" indent="-457200">
              <a:buFont typeface="Arial"/>
              <a:buChar char="•"/>
            </a:pPr>
            <a:r>
              <a:rPr lang="en-US" dirty="0" smtClean="0"/>
              <a:t>Experience with Chef</a:t>
            </a:r>
          </a:p>
        </p:txBody>
      </p:sp>
      <p:sp>
        <p:nvSpPr>
          <p:cNvPr id="4" name="Text Placeholder 2"/>
          <p:cNvSpPr txBox="1">
            <a:spLocks/>
          </p:cNvSpPr>
          <p:nvPr/>
        </p:nvSpPr>
        <p:spPr bwMode="white">
          <a:xfrm>
            <a:off x="802440" y="5525522"/>
            <a:ext cx="14898624" cy="2250786"/>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b="1" dirty="0" smtClean="0"/>
              <a:t>Conversation Topics (complete these sentences)</a:t>
            </a:r>
          </a:p>
          <a:p>
            <a:r>
              <a:rPr lang="en-US" dirty="0" smtClean="0"/>
              <a:t>	</a:t>
            </a:r>
            <a:r>
              <a:rPr lang="en-US" dirty="0" smtClean="0"/>
              <a:t>The </a:t>
            </a:r>
            <a:r>
              <a:rPr lang="en-US" dirty="0" smtClean="0"/>
              <a:t>most difficult thing that I've tested </a:t>
            </a:r>
            <a:r>
              <a:rPr lang="en-US" dirty="0" smtClean="0"/>
              <a:t>was ...</a:t>
            </a:r>
          </a:p>
          <a:p>
            <a:r>
              <a:rPr lang="en-US" dirty="0"/>
              <a:t>	</a:t>
            </a:r>
            <a:r>
              <a:rPr lang="en-US" dirty="0" smtClean="0"/>
              <a:t>My team and I review code before we commit it </a:t>
            </a:r>
            <a:r>
              <a:rPr lang="en-US" smtClean="0"/>
              <a:t>to production </a:t>
            </a:r>
            <a:r>
              <a:rPr lang="en-US" dirty="0" smtClean="0"/>
              <a:t>by ....</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pPr marL="0" lvl="1"/>
            <a:r>
              <a:rPr lang="en-US" sz="3600" dirty="0"/>
              <a:t>You will leave this class </a:t>
            </a:r>
            <a:r>
              <a:rPr lang="en-US" sz="3600" dirty="0" smtClean="0"/>
              <a:t>with the ability to </a:t>
            </a:r>
            <a:r>
              <a:rPr lang="en-US" sz="3600" smtClean="0"/>
              <a:t>combat redundancy in your tests.</a:t>
            </a:r>
            <a:endParaRPr lang="en-US" sz="3600" dirty="0" smtClean="0"/>
          </a:p>
          <a:p>
            <a:pPr marL="0" lvl="1"/>
            <a:endParaRPr lang="en-US" sz="3600" dirty="0" smtClean="0"/>
          </a:p>
          <a:p>
            <a:pPr marL="0" lvl="1"/>
            <a:r>
              <a:rPr lang="en-US" sz="3600" dirty="0" smtClean="0"/>
              <a:t>You </a:t>
            </a:r>
            <a:r>
              <a:rPr lang="en-US" sz="3600" dirty="0"/>
              <a:t>bring with you your own domain expertise and problems. Chef is a framework for solving those problems. Our job is to teach you how to express solutions to your problems with Chef</a:t>
            </a:r>
            <a:r>
              <a:rPr lang="en-US" sz="3600" dirty="0" smtClean="0"/>
              <a:t>.</a:t>
            </a:r>
            <a:endParaRPr lang="en-US" sz="3600" dirty="0"/>
          </a:p>
        </p:txBody>
      </p:sp>
    </p:spTree>
    <p:extLst>
      <p:ext uri="{BB962C8B-B14F-4D97-AF65-F5344CB8AC3E}">
        <p14:creationId xmlns:p14="http://schemas.microsoft.com/office/powerpoint/2010/main" val="73935359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3" name="Text Placeholder 2"/>
          <p:cNvSpPr>
            <a:spLocks noGrp="1"/>
          </p:cNvSpPr>
          <p:nvPr>
            <p:ph type="body" sz="quarter" idx="12"/>
          </p:nvPr>
        </p:nvSpPr>
        <p:spPr/>
        <p:txBody>
          <a:bodyPr/>
          <a:lstStyle/>
          <a:p>
            <a:r>
              <a:rPr lang="en-US" sz="3600" b="1" dirty="0" smtClean="0"/>
              <a:t>Ask Me Anything:</a:t>
            </a:r>
            <a:r>
              <a:rPr lang="en-US" sz="3600" dirty="0" smtClean="0"/>
              <a:t> It is important that we answer your questions and set you on the path to be able to find more answers.</a:t>
            </a:r>
          </a:p>
          <a:p>
            <a:endParaRPr lang="en-US" sz="3600" dirty="0"/>
          </a:p>
          <a:p>
            <a:r>
              <a:rPr lang="en-US" sz="3600" b="1" dirty="0" smtClean="0"/>
              <a:t>Break It: </a:t>
            </a:r>
            <a:r>
              <a:rPr lang="en-US" sz="3600" dirty="0" smtClean="0"/>
              <a:t>If everything works the first time go back and make some changes. Explore! Discovering the boundaries will help you when you continue on your journey.</a:t>
            </a:r>
            <a:endParaRPr lang="en-US" sz="3600" dirty="0"/>
          </a:p>
        </p:txBody>
      </p:sp>
    </p:spTree>
    <p:extLst>
      <p:ext uri="{BB962C8B-B14F-4D97-AF65-F5344CB8AC3E}">
        <p14:creationId xmlns:p14="http://schemas.microsoft.com/office/powerpoint/2010/main" val="159024407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Exercises, Labs, and Discussion</a:t>
            </a:r>
            <a:endParaRPr lang="en-US" dirty="0"/>
          </a:p>
        </p:txBody>
      </p:sp>
      <p:sp>
        <p:nvSpPr>
          <p:cNvPr id="3" name="Text Placeholder 2"/>
          <p:cNvSpPr>
            <a:spLocks noGrp="1"/>
          </p:cNvSpPr>
          <p:nvPr>
            <p:ph type="body" sz="quarter" idx="12"/>
          </p:nvPr>
        </p:nvSpPr>
        <p:spPr>
          <a:xfrm>
            <a:off x="650040" y="1856198"/>
            <a:ext cx="14898624" cy="6020476"/>
          </a:xfrm>
        </p:spPr>
        <p:txBody>
          <a:bodyPr/>
          <a:lstStyle/>
          <a:p>
            <a:r>
              <a:rPr lang="en-US" dirty="0" smtClean="0"/>
              <a:t>This course is designed to be hands on. You will run lots of commands, write lots of code, and express your understanding.</a:t>
            </a:r>
          </a:p>
          <a:p>
            <a:pPr marL="457200" indent="-457200">
              <a:buFont typeface="Arial" charset="0"/>
              <a:buChar char="•"/>
            </a:pPr>
            <a:endParaRPr lang="en-US" dirty="0"/>
          </a:p>
          <a:p>
            <a:pPr marL="457200" indent="-457200">
              <a:buFont typeface="Arial" charset="0"/>
              <a:buChar char="•"/>
            </a:pPr>
            <a:r>
              <a:rPr lang="en-US" b="1" dirty="0" smtClean="0"/>
              <a:t>Group Exercises: </a:t>
            </a:r>
            <a:r>
              <a:rPr lang="en-US" dirty="0" smtClean="0"/>
              <a:t>All participants and the instructor will work through the content together. The instructor will often lead the way and explain things as we proceed.</a:t>
            </a:r>
            <a:endParaRPr lang="en-US" dirty="0"/>
          </a:p>
          <a:p>
            <a:pPr marL="457200" indent="-457200">
              <a:buFont typeface="Arial" charset="0"/>
              <a:buChar char="•"/>
            </a:pPr>
            <a:r>
              <a:rPr lang="en-US" b="1" dirty="0" smtClean="0"/>
              <a:t>Lab:</a:t>
            </a:r>
            <a:r>
              <a:rPr lang="en-US" dirty="0" smtClean="0"/>
              <a:t> You will be asked to perform the task on your own or in groups.</a:t>
            </a:r>
            <a:endParaRPr lang="en-US" dirty="0"/>
          </a:p>
          <a:p>
            <a:pPr marL="457200" indent="-457200">
              <a:buFont typeface="Arial" charset="0"/>
              <a:buChar char="•"/>
            </a:pPr>
            <a:r>
              <a:rPr lang="en-US" b="1" dirty="0" smtClean="0"/>
              <a:t>Discussion:</a:t>
            </a:r>
            <a:r>
              <a:rPr lang="en-US" dirty="0" smtClean="0"/>
              <a:t> As a group we will talk about the concepts introduced and the work that we have completed.</a:t>
            </a:r>
          </a:p>
        </p:txBody>
      </p:sp>
    </p:spTree>
    <p:extLst>
      <p:ext uri="{BB962C8B-B14F-4D97-AF65-F5344CB8AC3E}">
        <p14:creationId xmlns:p14="http://schemas.microsoft.com/office/powerpoint/2010/main" val="49359637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4000" dirty="0" smtClean="0"/>
              <a:t>Introduction</a:t>
            </a:r>
          </a:p>
          <a:p>
            <a:r>
              <a:rPr lang="en-US" sz="4000" dirty="0"/>
              <a:t>l</a:t>
            </a:r>
            <a:r>
              <a:rPr lang="en-US" sz="4000" dirty="0" smtClean="0"/>
              <a:t>et</a:t>
            </a:r>
          </a:p>
          <a:p>
            <a:r>
              <a:rPr lang="en-US" sz="4000" dirty="0" err="1" smtClean="0"/>
              <a:t>shared_examples</a:t>
            </a:r>
            <a:endParaRPr lang="en-US" sz="4000" dirty="0" smtClean="0"/>
          </a:p>
          <a:p>
            <a:r>
              <a:rPr lang="en-US" sz="4000" dirty="0" err="1" smtClean="0"/>
              <a:t>def</a:t>
            </a:r>
            <a:r>
              <a:rPr lang="en-US" sz="4000" dirty="0" smtClean="0"/>
              <a:t> method</a:t>
            </a:r>
          </a:p>
        </p:txBody>
      </p:sp>
      <p:sp>
        <p:nvSpPr>
          <p:cNvPr id="3" name="Content Placeholder 2"/>
          <p:cNvSpPr>
            <a:spLocks noGrp="1"/>
          </p:cNvSpPr>
          <p:nvPr>
            <p:ph sz="quarter" idx="12"/>
          </p:nvPr>
        </p:nvSpPr>
        <p:spPr/>
        <p:txBody>
          <a:bodyPr>
            <a:normAutofit/>
          </a:bodyPr>
          <a:lstStyle/>
          <a:p>
            <a:r>
              <a:rPr lang="en-US" sz="4000" dirty="0" err="1" smtClean="0"/>
              <a:t>shared_context</a:t>
            </a:r>
            <a:endParaRPr lang="en-US" sz="4000" dirty="0" smtClean="0"/>
          </a:p>
          <a:p>
            <a:r>
              <a:rPr lang="en-US" sz="4000" dirty="0" smtClean="0"/>
              <a:t>require</a:t>
            </a:r>
          </a:p>
          <a:p>
            <a:r>
              <a:rPr lang="en-US" sz="4000" dirty="0" err="1" smtClean="0"/>
              <a:t>alias_example_group_to</a:t>
            </a:r>
            <a:endParaRPr lang="en-US" sz="4000" dirty="0" smtClean="0"/>
          </a:p>
          <a:p>
            <a:r>
              <a:rPr lang="en-US" sz="4000" dirty="0" smtClean="0"/>
              <a:t>Creating a Ruby gem</a:t>
            </a:r>
          </a:p>
          <a:p>
            <a:r>
              <a:rPr lang="en-US" sz="4000" dirty="0" smtClean="0"/>
              <a:t>Conclusion</a:t>
            </a:r>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dirty="0" smtClean="0"/>
              <a:t>Afternoon</a:t>
            </a:r>
            <a:endParaRPr lang="en-US" dirty="0"/>
          </a:p>
        </p:txBody>
      </p:sp>
    </p:spTree>
    <p:extLst>
      <p:ext uri="{BB962C8B-B14F-4D97-AF65-F5344CB8AC3E}">
        <p14:creationId xmlns:p14="http://schemas.microsoft.com/office/powerpoint/2010/main" val="9879679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109323772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Template.potx</Template>
  <TotalTime>15453</TotalTime>
  <Words>1627</Words>
  <Application>Microsoft Macintosh PowerPoint</Application>
  <PresentationFormat>Custom</PresentationFormat>
  <Paragraphs>132</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Courier New</vt:lpstr>
      <vt:lpstr>ＭＳ Ｐゴシック</vt:lpstr>
      <vt:lpstr>Wingdings</vt:lpstr>
      <vt:lpstr>Arial</vt:lpstr>
      <vt:lpstr>Template</vt:lpstr>
      <vt:lpstr>Interaction</vt:lpstr>
      <vt:lpstr>Elegant Tests</vt:lpstr>
      <vt:lpstr>Instructor Name</vt:lpstr>
      <vt:lpstr>Who I Think You Are</vt:lpstr>
      <vt:lpstr>Introduce Yourselves</vt:lpstr>
      <vt:lpstr>Expectations</vt:lpstr>
      <vt:lpstr>Expectations</vt:lpstr>
      <vt:lpstr>Group Exercises, Labs, and Discussion</vt:lpstr>
      <vt:lpstr>PowerPoint Presentation</vt:lpstr>
      <vt:lpstr>Pre-built Workstation</vt:lpstr>
      <vt:lpstr>Login to the Workstation</vt:lpstr>
      <vt:lpstr>Pre-built Workstation</vt:lpstr>
      <vt:lpstr>Discussion</vt:lpstr>
      <vt:lpstr>Q&amp;A</vt:lpstr>
      <vt:lpstr>PowerPoint Presentation</vt:lpstr>
    </vt:vector>
  </TitlesOfParts>
  <Manager/>
  <Company>Chef</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Cookbook Development</dc:title>
  <dc:subject/>
  <dc:creator>Franklin Webber</dc:creator>
  <cp:keywords/>
  <dc:description/>
  <cp:lastModifiedBy>Franklin Webber</cp:lastModifiedBy>
  <cp:revision>2130</cp:revision>
  <cp:lastPrinted>2016-02-29T04:26:37Z</cp:lastPrinted>
  <dcterms:created xsi:type="dcterms:W3CDTF">2012-09-13T17:36:07Z</dcterms:created>
  <dcterms:modified xsi:type="dcterms:W3CDTF">2017-02-22T17:24:43Z</dcterms:modified>
  <cp:category>Training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